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7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6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8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4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0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2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6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7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3EC4-2D61-4BF1-A673-74BBB98BB2CE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1633-C7D7-4EE7-B5E4-EF0C0F6E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318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latin typeface="+mn-lt"/>
              </a:rPr>
              <a:t>Η </a:t>
            </a:r>
            <a:r>
              <a:rPr lang="el-GR" sz="4000" b="1" dirty="0">
                <a:solidFill>
                  <a:srgbClr val="FF0000"/>
                </a:solidFill>
                <a:latin typeface="+mn-lt"/>
              </a:rPr>
              <a:t>τ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ρ</a:t>
            </a:r>
            <a:r>
              <a:rPr lang="el-GR" sz="4000" b="1" dirty="0">
                <a:latin typeface="+mn-lt"/>
              </a:rPr>
              <a:t>οφή </a:t>
            </a:r>
            <a:r>
              <a:rPr lang="el-GR" sz="4000" b="1" dirty="0">
                <a:solidFill>
                  <a:srgbClr val="FF0000"/>
                </a:solidFill>
                <a:latin typeface="+mn-lt"/>
              </a:rPr>
              <a:t>σ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τ</a:t>
            </a:r>
            <a:r>
              <a:rPr lang="el-GR" sz="4000" b="1" dirty="0">
                <a:latin typeface="+mn-lt"/>
              </a:rPr>
              <a:t>η ζωή μας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4296" y="2355712"/>
            <a:ext cx="5284304" cy="1792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Οι άνθρωποι </a:t>
            </a:r>
            <a:r>
              <a:rPr lang="el-GR" sz="3600" b="1" dirty="0">
                <a:solidFill>
                  <a:srgbClr val="FF0000"/>
                </a:solidFill>
              </a:rPr>
              <a:t>χ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ειάζονται (έχουν ανά</a:t>
            </a:r>
            <a:r>
              <a:rPr lang="el-GR" sz="3600" b="1" dirty="0">
                <a:solidFill>
                  <a:srgbClr val="FF0000"/>
                </a:solidFill>
              </a:rPr>
              <a:t>γ</a:t>
            </a:r>
            <a:r>
              <a:rPr lang="el-GR" sz="3600" b="1" dirty="0">
                <a:solidFill>
                  <a:srgbClr val="0070C0"/>
                </a:solidFill>
              </a:rPr>
              <a:t>κ</a:t>
            </a:r>
            <a:r>
              <a:rPr lang="el-GR" sz="3600" dirty="0"/>
              <a:t>η)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οφή για να μεγαλώσουν.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40" y="2004046"/>
            <a:ext cx="47910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9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latin typeface="+mn-lt"/>
              </a:rPr>
              <a:t>Ερωτήσεις: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" y="1361798"/>
            <a:ext cx="11314043" cy="5145019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Ποιο είναι το σημαντικότερο γεύμα της ημέρας; Α) πρωινό β) μεσημεριανό γ) βραδινό</a:t>
            </a:r>
          </a:p>
          <a:p>
            <a:r>
              <a:rPr lang="el-GR" dirty="0"/>
              <a:t>Τι βάζουμε στο αυτοκίνητο; Α) βενζίνη  β) νερό  γ) λάδι</a:t>
            </a:r>
          </a:p>
          <a:p>
            <a:r>
              <a:rPr lang="el-GR" dirty="0"/>
              <a:t>Τι πίνουν τα παιδιά κάθε πρωί; Α) γάλα β) τυρί γ) γιαούρτι</a:t>
            </a:r>
          </a:p>
          <a:p>
            <a:r>
              <a:rPr lang="el-GR" dirty="0"/>
              <a:t>Τι δίνει η τροφή στα παιδιά; Α) ενέργεια για να παίξουν β) κούραση</a:t>
            </a:r>
          </a:p>
          <a:p>
            <a:r>
              <a:rPr lang="el-GR" dirty="0"/>
              <a:t>Τι χρειάζονται τα φυτά; Α) ήλιο β) τροφή γ) γάλα</a:t>
            </a:r>
          </a:p>
          <a:p>
            <a:r>
              <a:rPr lang="el-GR" dirty="0"/>
              <a:t>Τι τρώει η αγελάδα; Α)κρέας β) χορτάρι γ) χώμα</a:t>
            </a:r>
          </a:p>
          <a:p>
            <a:r>
              <a:rPr lang="el-GR" dirty="0"/>
              <a:t>Τι παράγει η αγελάδα; Α) αυγά β) γάλα</a:t>
            </a:r>
          </a:p>
          <a:p>
            <a:r>
              <a:rPr lang="el-GR" dirty="0"/>
              <a:t>Τι παράγει η κότα; Α) γάλα β) αυγά</a:t>
            </a:r>
          </a:p>
          <a:p>
            <a:r>
              <a:rPr lang="el-GR" dirty="0"/>
              <a:t>Τρώει ο άνθρωπος άλλα ζώα; Α) ναι τρώει το κρέας άλλων ζώων β) όχι δεν τρώει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8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342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Το </a:t>
            </a:r>
            <a:r>
              <a:rPr lang="el-GR" sz="4000" b="1" dirty="0">
                <a:solidFill>
                  <a:srgbClr val="FF0000"/>
                </a:solidFill>
                <a:latin typeface="+mn-lt"/>
              </a:rPr>
              <a:t>π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ρ</a:t>
            </a:r>
            <a:r>
              <a:rPr lang="el-GR" sz="4000" b="1" dirty="0">
                <a:latin typeface="+mn-lt"/>
              </a:rPr>
              <a:t>ωινό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1173" y="1885120"/>
            <a:ext cx="43566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Τα παιδιά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ώνε το </a:t>
            </a:r>
            <a:r>
              <a:rPr lang="el-GR" sz="3600" b="1" dirty="0">
                <a:solidFill>
                  <a:srgbClr val="FF0000"/>
                </a:solidFill>
              </a:rPr>
              <a:t>π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ωινό τους κάθε </a:t>
            </a:r>
            <a:r>
              <a:rPr lang="el-GR" sz="3600" b="1" dirty="0">
                <a:solidFill>
                  <a:srgbClr val="FF0000"/>
                </a:solidFill>
              </a:rPr>
              <a:t>π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ωί </a:t>
            </a:r>
            <a:r>
              <a:rPr lang="el-GR" sz="3600" b="1" dirty="0">
                <a:solidFill>
                  <a:srgbClr val="FF0000"/>
                </a:solidFill>
              </a:rPr>
              <a:t>π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ιν πάνε στο </a:t>
            </a:r>
            <a:r>
              <a:rPr lang="el-GR" sz="3600" b="1" dirty="0">
                <a:solidFill>
                  <a:srgbClr val="FF0000"/>
                </a:solidFill>
              </a:rPr>
              <a:t>σ</a:t>
            </a:r>
            <a:r>
              <a:rPr lang="el-GR" sz="3600" b="1" dirty="0">
                <a:solidFill>
                  <a:srgbClr val="0070C0"/>
                </a:solidFill>
              </a:rPr>
              <a:t>χ</a:t>
            </a:r>
            <a:r>
              <a:rPr lang="el-GR" sz="3600" dirty="0"/>
              <a:t>ολείο.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9" y="1680747"/>
            <a:ext cx="3505177" cy="2218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996" y="1885120"/>
            <a:ext cx="3018428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1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3870" y="2170182"/>
            <a:ext cx="5072269" cy="3607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To </a:t>
            </a:r>
            <a:r>
              <a:rPr lang="el-GR" sz="3600" b="1" dirty="0">
                <a:solidFill>
                  <a:srgbClr val="FF0000"/>
                </a:solidFill>
              </a:rPr>
              <a:t>π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ωινό φαγητό δίνει ενέ</a:t>
            </a:r>
            <a:r>
              <a:rPr lang="el-GR" sz="3600" b="1" dirty="0">
                <a:solidFill>
                  <a:srgbClr val="FF0000"/>
                </a:solidFill>
              </a:rPr>
              <a:t>ρ</a:t>
            </a:r>
            <a:r>
              <a:rPr lang="el-GR" sz="3600" b="1" dirty="0">
                <a:solidFill>
                  <a:srgbClr val="0070C0"/>
                </a:solidFill>
              </a:rPr>
              <a:t>γ</a:t>
            </a:r>
            <a:r>
              <a:rPr lang="el-GR" sz="3600" dirty="0"/>
              <a:t>εια στα παιδιά για να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έχουν και να παίζουν όλη την υπόλοιπη μέρα.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342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FF0000"/>
                </a:solidFill>
                <a:latin typeface="+mn-lt"/>
              </a:rPr>
              <a:t>Π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ρ</a:t>
            </a:r>
            <a:r>
              <a:rPr lang="el-GR" sz="4000" b="1" dirty="0">
                <a:latin typeface="+mn-lt"/>
              </a:rPr>
              <a:t>ωινό</a:t>
            </a:r>
            <a:endParaRPr lang="en-US" sz="40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30" y="2360542"/>
            <a:ext cx="3542058" cy="23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0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3345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Τα φυτά και τα ζώα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974" y="1282285"/>
            <a:ext cx="4091609" cy="5370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Τα φυτά </a:t>
            </a:r>
            <a:r>
              <a:rPr lang="el-GR" sz="3600" b="1" dirty="0">
                <a:solidFill>
                  <a:srgbClr val="FF0000"/>
                </a:solidFill>
              </a:rPr>
              <a:t>χ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ειάζονται τον ήλιο για να μεγαλώσουν.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l-GR" sz="3600" dirty="0"/>
              <a:t>Τα ζώα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ώνε τα φυτά για να μεγαλώνουν.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70" y="1176267"/>
            <a:ext cx="2743200" cy="227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51" y="3861284"/>
            <a:ext cx="3301928" cy="25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2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9605"/>
          </a:xfrm>
          <a:solidFill>
            <a:schemeClr val="accent4"/>
          </a:solidFill>
        </p:spPr>
        <p:txBody>
          <a:bodyPr/>
          <a:lstStyle/>
          <a:p>
            <a:r>
              <a:rPr lang="el-GR" b="1" dirty="0">
                <a:latin typeface="+mn-lt"/>
              </a:rPr>
              <a:t>Η αγελάδα και το γάλα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050911"/>
            <a:ext cx="4462670" cy="4614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Η αγελάδα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ώει χο</a:t>
            </a:r>
            <a:r>
              <a:rPr lang="el-GR" sz="3600" b="1" dirty="0">
                <a:solidFill>
                  <a:srgbClr val="FF0000"/>
                </a:solidFill>
              </a:rPr>
              <a:t>ρ</a:t>
            </a:r>
            <a:r>
              <a:rPr lang="el-GR" sz="3600" b="1" dirty="0">
                <a:solidFill>
                  <a:srgbClr val="0070C0"/>
                </a:solidFill>
              </a:rPr>
              <a:t>τ</a:t>
            </a:r>
            <a:r>
              <a:rPr lang="el-GR" sz="3600" dirty="0"/>
              <a:t>άρι. Η αγελάδα παράγει γάλα.</a:t>
            </a:r>
            <a:endParaRPr lang="en-US" sz="3600" dirty="0"/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l-GR" sz="3600" dirty="0"/>
              <a:t>Τα παιδιά πίνουν το γάλα της αγελάδας για να μεγαλώσουν.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773" y="1550505"/>
            <a:ext cx="2496102" cy="1948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773" y="3974825"/>
            <a:ext cx="2059865" cy="24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7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8875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Η κότα και τα αυγά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4957" y="1971399"/>
            <a:ext cx="39988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Η κότα κάνει αυγά.</a:t>
            </a:r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l-GR" sz="3600" dirty="0"/>
              <a:t>Τα παιδιά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ώνε αυγά. Είναι πολύ υγιεινά.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56" y="1272209"/>
            <a:ext cx="2421007" cy="1905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956" y="3807814"/>
            <a:ext cx="1803331" cy="20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1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1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O </a:t>
            </a:r>
            <a:r>
              <a:rPr lang="el-GR" sz="4000" b="1" dirty="0">
                <a:latin typeface="+mn-lt"/>
              </a:rPr>
              <a:t>άνθρωπος και τα ζώα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696" y="1878634"/>
            <a:ext cx="442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Ο άνθρωπος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ώει κάποια ζώα.</a:t>
            </a:r>
            <a:endParaRPr lang="en-US" sz="3600" dirty="0"/>
          </a:p>
          <a:p>
            <a:pPr marL="0" indent="0">
              <a:buNone/>
            </a:pP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ώει το </a:t>
            </a:r>
            <a:r>
              <a:rPr lang="el-GR" sz="3600" b="1" dirty="0">
                <a:solidFill>
                  <a:srgbClr val="FF0000"/>
                </a:solidFill>
              </a:rPr>
              <a:t>κ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έας της κότας, του γουρουνιού και της αγελάδας.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22" y="1249429"/>
            <a:ext cx="14287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45" y="1330766"/>
            <a:ext cx="1522964" cy="1300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607" y="3040509"/>
            <a:ext cx="1346240" cy="1013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34" y="2951507"/>
            <a:ext cx="1960687" cy="1368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46" y="4830273"/>
            <a:ext cx="1551261" cy="140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6513" y="5287111"/>
            <a:ext cx="1468646" cy="818323"/>
          </a:xfrm>
          <a:prstGeom prst="rect">
            <a:avLst/>
          </a:prstGeom>
        </p:spPr>
      </p:pic>
      <p:sp>
        <p:nvSpPr>
          <p:cNvPr id="10" name="Arrow: Right 9"/>
          <p:cNvSpPr/>
          <p:nvPr/>
        </p:nvSpPr>
        <p:spPr>
          <a:xfrm>
            <a:off x="2164376" y="1878634"/>
            <a:ext cx="852869" cy="32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/>
          <p:cNvSpPr/>
          <p:nvPr/>
        </p:nvSpPr>
        <p:spPr>
          <a:xfrm>
            <a:off x="2233122" y="3422063"/>
            <a:ext cx="852869" cy="32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/>
          <p:cNvSpPr/>
          <p:nvPr/>
        </p:nvSpPr>
        <p:spPr>
          <a:xfrm>
            <a:off x="2216406" y="5534710"/>
            <a:ext cx="852869" cy="32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3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1076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l"/>
            <a:r>
              <a:rPr lang="el-GR" sz="4000" b="1" dirty="0">
                <a:latin typeface="+mn-lt"/>
              </a:rPr>
              <a:t>Η τροφή στη ζωή μας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0643" y="1693725"/>
            <a:ext cx="4823792" cy="4243248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Ο ά</a:t>
            </a:r>
            <a:r>
              <a:rPr lang="el-GR" sz="3600" b="1" dirty="0">
                <a:solidFill>
                  <a:srgbClr val="FF0000"/>
                </a:solidFill>
              </a:rPr>
              <a:t>ν</a:t>
            </a:r>
            <a:r>
              <a:rPr lang="el-GR" sz="3600" b="1" dirty="0">
                <a:solidFill>
                  <a:srgbClr val="0070C0"/>
                </a:solidFill>
              </a:rPr>
              <a:t>θ</a:t>
            </a:r>
            <a:r>
              <a:rPr lang="el-GR" sz="3600" b="1" dirty="0">
                <a:solidFill>
                  <a:srgbClr val="FF0000"/>
                </a:solidFill>
              </a:rPr>
              <a:t>ρ</a:t>
            </a:r>
            <a:r>
              <a:rPr lang="el-GR" sz="3600" dirty="0"/>
              <a:t>ωπος </a:t>
            </a:r>
            <a:r>
              <a:rPr lang="el-GR" sz="3600" b="1" dirty="0">
                <a:solidFill>
                  <a:srgbClr val="FF0000"/>
                </a:solidFill>
              </a:rPr>
              <a:t>χ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ειάζεται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οφή και νερό για να ζει. </a:t>
            </a:r>
          </a:p>
          <a:p>
            <a:endParaRPr lang="el-GR" sz="3600" dirty="0"/>
          </a:p>
          <a:p>
            <a:r>
              <a:rPr lang="el-GR" sz="3600" dirty="0"/>
              <a:t>Η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οφή μας δίνει ενέ</a:t>
            </a:r>
            <a:r>
              <a:rPr lang="el-GR" sz="3600" b="1" dirty="0">
                <a:solidFill>
                  <a:srgbClr val="FF0000"/>
                </a:solidFill>
              </a:rPr>
              <a:t>ρ</a:t>
            </a:r>
            <a:r>
              <a:rPr lang="el-GR" sz="3600" b="1" dirty="0">
                <a:solidFill>
                  <a:srgbClr val="0070C0"/>
                </a:solidFill>
              </a:rPr>
              <a:t>γ</a:t>
            </a:r>
            <a:r>
              <a:rPr lang="el-GR" sz="3600" dirty="0"/>
              <a:t>εια για να παίζουμε και να δουλεύουμε.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47" y="1488799"/>
            <a:ext cx="3518867" cy="2062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1484658"/>
            <a:ext cx="1276350" cy="206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953" y="3815349"/>
            <a:ext cx="3953690" cy="25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0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1066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Η βε</a:t>
            </a:r>
            <a:r>
              <a:rPr lang="el-GR" sz="4000" b="1" dirty="0">
                <a:solidFill>
                  <a:srgbClr val="FF0000"/>
                </a:solidFill>
                <a:latin typeface="+mn-lt"/>
              </a:rPr>
              <a:t>ν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ζ</a:t>
            </a:r>
            <a:r>
              <a:rPr lang="el-GR" sz="4000" b="1" dirty="0">
                <a:latin typeface="+mn-lt"/>
              </a:rPr>
              <a:t>ίνη και τα αυτοκίνητα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982" y="1414808"/>
            <a:ext cx="53108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Στο αυτοκίνητο βάζουμε βε</a:t>
            </a:r>
            <a:r>
              <a:rPr lang="el-GR" sz="3600" b="1" dirty="0">
                <a:solidFill>
                  <a:srgbClr val="FF0000"/>
                </a:solidFill>
              </a:rPr>
              <a:t>ν</a:t>
            </a:r>
            <a:r>
              <a:rPr lang="el-GR" sz="3600" b="1" dirty="0">
                <a:solidFill>
                  <a:srgbClr val="0070C0"/>
                </a:solidFill>
              </a:rPr>
              <a:t>ζ</a:t>
            </a:r>
            <a:r>
              <a:rPr lang="el-GR" sz="3600" dirty="0"/>
              <a:t>ίνη.</a:t>
            </a:r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l-GR" sz="3600" dirty="0"/>
              <a:t>Η βε</a:t>
            </a:r>
            <a:r>
              <a:rPr lang="el-GR" sz="3600" b="1" dirty="0">
                <a:solidFill>
                  <a:srgbClr val="FF0000"/>
                </a:solidFill>
              </a:rPr>
              <a:t>ν</a:t>
            </a:r>
            <a:r>
              <a:rPr lang="el-GR" sz="3600" b="1" dirty="0">
                <a:solidFill>
                  <a:srgbClr val="0070C0"/>
                </a:solidFill>
              </a:rPr>
              <a:t>ζ</a:t>
            </a:r>
            <a:r>
              <a:rPr lang="el-GR" sz="3600" dirty="0"/>
              <a:t>ίνη δίνει ενέ</a:t>
            </a:r>
            <a:r>
              <a:rPr lang="el-GR" sz="3600" b="1" dirty="0">
                <a:solidFill>
                  <a:srgbClr val="FF0000"/>
                </a:solidFill>
              </a:rPr>
              <a:t>ρ</a:t>
            </a:r>
            <a:r>
              <a:rPr lang="el-GR" sz="3600" b="1" dirty="0">
                <a:solidFill>
                  <a:srgbClr val="0070C0"/>
                </a:solidFill>
              </a:rPr>
              <a:t>γ</a:t>
            </a:r>
            <a:r>
              <a:rPr lang="el-GR" sz="3600" dirty="0"/>
              <a:t>εια στο αυτοκίνητο για να κινείται.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4" y="1777241"/>
            <a:ext cx="3381748" cy="25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324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Η τροφή στη ζωή μας</vt:lpstr>
      <vt:lpstr>Το πρωινό</vt:lpstr>
      <vt:lpstr>Πρωινό</vt:lpstr>
      <vt:lpstr>Τα φυτά και τα ζώα</vt:lpstr>
      <vt:lpstr>Η αγελάδα και το γάλα</vt:lpstr>
      <vt:lpstr>Η κότα και τα αυγά</vt:lpstr>
      <vt:lpstr>O άνθρωπος και τα ζώα</vt:lpstr>
      <vt:lpstr>Η τροφή στη ζωή μας</vt:lpstr>
      <vt:lpstr>Η βενζίνη και τα αυτοκίνητα</vt:lpstr>
      <vt:lpstr>Ερωτήσεις: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Aspa</dc:creator>
  <cp:lastModifiedBy>Aspa</cp:lastModifiedBy>
  <cp:revision>10</cp:revision>
  <dcterms:created xsi:type="dcterms:W3CDTF">2017-03-11T16:12:40Z</dcterms:created>
  <dcterms:modified xsi:type="dcterms:W3CDTF">2017-03-11T17:32:41Z</dcterms:modified>
</cp:coreProperties>
</file>