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261" r:id="rId4"/>
    <p:sldId id="260" r:id="rId5"/>
    <p:sldId id="259" r:id="rId6"/>
    <p:sldId id="263" r:id="rId7"/>
    <p:sldId id="262" r:id="rId8"/>
    <p:sldId id="264" r:id="rId9"/>
    <p:sldId id="265" r:id="rId10"/>
    <p:sldId id="258" r:id="rId11"/>
  </p:sldIdLst>
  <p:sldSz cx="13208000" cy="990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140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C0903D-B939-4B89-A941-0A97313A9F6E}" type="datetimeFigureOut">
              <a:rPr lang="en-US"/>
              <a:t>6/21/2017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8EE57D-404F-4237-9FFF-3C2EF11B8897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EE57D-404F-4237-9FFF-3C2EF11B8897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034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EE57D-404F-4237-9FFF-3C2EF11B8897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81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EE57D-404F-4237-9FFF-3C2EF11B8897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04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EE57D-404F-4237-9FFF-3C2EF11B8897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963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EE57D-404F-4237-9FFF-3C2EF11B8897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195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EE57D-404F-4237-9FFF-3C2EF11B8897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747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EE57D-404F-4237-9FFF-3C2EF11B8897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340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EE57D-404F-4237-9FFF-3C2EF11B8897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972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EE57D-404F-4237-9FFF-3C2EF11B8897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1986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EE57D-404F-4237-9FFF-3C2EF11B8897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811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621191"/>
            <a:ext cx="112268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1000" y="5202944"/>
            <a:ext cx="99060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726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39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1976" y="527403"/>
            <a:ext cx="2847975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8051" y="527403"/>
            <a:ext cx="8378825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065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084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172" y="2469624"/>
            <a:ext cx="11391900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1172" y="6629226"/>
            <a:ext cx="11391900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/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9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8050" y="2637014"/>
            <a:ext cx="561340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86550" y="2637014"/>
            <a:ext cx="561340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29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527405"/>
            <a:ext cx="11391900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772" y="2428347"/>
            <a:ext cx="5587602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9772" y="3618442"/>
            <a:ext cx="5587602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6551" y="2428347"/>
            <a:ext cx="5615120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86551" y="3618442"/>
            <a:ext cx="5615120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959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90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08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660400"/>
            <a:ext cx="425992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5120" y="1426283"/>
            <a:ext cx="6686550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770" y="2971800"/>
            <a:ext cx="425992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550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660400"/>
            <a:ext cx="425992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15120" y="1426283"/>
            <a:ext cx="6686550" cy="7039681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770" y="2971800"/>
            <a:ext cx="425992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6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8050" y="527405"/>
            <a:ext cx="1139190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8050" y="2637014"/>
            <a:ext cx="11391900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8050" y="9181397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5150" y="9181397"/>
            <a:ext cx="4457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8150" y="9181397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47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11.jp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ogo-pow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945983"/>
            <a:ext cx="4216400" cy="4098101"/>
          </a:xfrm>
          <a:prstGeom prst="rect">
            <a:avLst/>
          </a:prstGeom>
        </p:spPr>
      </p:pic>
      <p:sp>
        <p:nvSpPr>
          <p:cNvPr id="4" name="TextBox 3"/>
          <p:cNvSpPr txBox="1"/>
          <p:nvPr>
            <p:extLst>
              <p:ext uri="{D42A27DB-BD31-4B8C-83A1-F6EECF244321}">
                <p14:modId xmlns:p14="http://schemas.microsoft.com/office/powerpoint/2010/main" val="4113519215"/>
              </p:ext>
            </p:extLst>
          </p:nvPr>
        </p:nvSpPr>
        <p:spPr>
          <a:xfrm>
            <a:off x="0" y="5172672"/>
            <a:ext cx="13208000" cy="1315810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sz="5400" b="1" dirty="0" err="1">
                <a:solidFill>
                  <a:srgbClr val="375623"/>
                </a:solidFill>
              </a:rPr>
              <a:t>Μελέτη</a:t>
            </a:r>
            <a:endParaRPr lang="en-US" sz="5400" b="1" dirty="0">
              <a:solidFill>
                <a:srgbClr val="375623"/>
              </a:solidFill>
            </a:endParaRPr>
          </a:p>
          <a:p>
            <a:pPr algn="ctr"/>
            <a:endParaRPr sz="1013" dirty="0">
              <a:solidFill>
                <a:srgbClr val="A4A4A4"/>
              </a:solidFill>
              <a:latin typeface="Roboto"/>
            </a:endParaRPr>
          </a:p>
          <a:p>
            <a:pPr algn="ctr"/>
            <a:r>
              <a:rPr spc="300" dirty="0" err="1">
                <a:solidFill>
                  <a:srgbClr val="1F3864"/>
                </a:solidFill>
              </a:rPr>
              <a:t>Ύλη</a:t>
            </a:r>
            <a:r>
              <a:rPr spc="300" dirty="0">
                <a:solidFill>
                  <a:srgbClr val="1F3864"/>
                </a:solidFill>
              </a:rPr>
              <a:t> </a:t>
            </a:r>
            <a:r>
              <a:rPr spc="300" dirty="0" err="1">
                <a:solidFill>
                  <a:srgbClr val="1F3864"/>
                </a:solidFill>
              </a:rPr>
              <a:t>Σχολείου</a:t>
            </a:r>
            <a:r>
              <a:rPr spc="300" dirty="0">
                <a:solidFill>
                  <a:srgbClr val="1F3864"/>
                </a:solidFill>
              </a:rPr>
              <a:t> &gt; Γ' </a:t>
            </a:r>
            <a:r>
              <a:rPr spc="300" dirty="0" err="1">
                <a:solidFill>
                  <a:srgbClr val="1F3864"/>
                </a:solidFill>
              </a:rPr>
              <a:t>Δημοτικού</a:t>
            </a:r>
            <a:r>
              <a:rPr spc="300" dirty="0">
                <a:solidFill>
                  <a:srgbClr val="1F3864"/>
                </a:solidFill>
              </a:rPr>
              <a:t> &gt; </a:t>
            </a:r>
            <a:r>
              <a:rPr spc="300" dirty="0" err="1">
                <a:solidFill>
                  <a:srgbClr val="1F3864"/>
                </a:solidFill>
              </a:rPr>
              <a:t>Μελέτη</a:t>
            </a:r>
            <a:endParaRPr spc="300" dirty="0">
              <a:solidFill>
                <a:srgbClr val="1F38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>
            <p:extLst>
              <p:ext uri="{D42A27DB-BD31-4B8C-83A1-F6EECF244321}">
                <p14:modId xmlns:p14="http://schemas.microsoft.com/office/powerpoint/2010/main" val="1327658153"/>
              </p:ext>
            </p:extLst>
          </p:nvPr>
        </p:nvSpPr>
        <p:spPr>
          <a:xfrm>
            <a:off x="0" y="4588670"/>
            <a:ext cx="13207999" cy="2821927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180000" tIns="25718" rIns="180000" bIns="25718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dirty="0" err="1"/>
              <a:t>Το</a:t>
            </a:r>
            <a:r>
              <a:rPr dirty="0"/>
              <a:t> π</a:t>
            </a:r>
            <a:r>
              <a:rPr dirty="0" err="1"/>
              <a:t>εριεχόμενο</a:t>
            </a:r>
            <a:r>
              <a:rPr dirty="0"/>
              <a:t> </a:t>
            </a:r>
            <a:r>
              <a:rPr dirty="0" err="1"/>
              <a:t>του</a:t>
            </a:r>
            <a:r>
              <a:rPr dirty="0"/>
              <a:t> </a:t>
            </a:r>
            <a:r>
              <a:rPr b="1" dirty="0"/>
              <a:t>http://sxoleiogiaolous.gr</a:t>
            </a:r>
            <a:r>
              <a:rPr dirty="0"/>
              <a:t> π</a:t>
            </a:r>
            <a:r>
              <a:rPr dirty="0" err="1"/>
              <a:t>εριλ</a:t>
            </a:r>
            <a:r>
              <a:rPr dirty="0"/>
              <a:t>αμβάνει φύλλα εργασίας σε μορφή pdf. Τα pdf α</a:t>
            </a:r>
            <a:r>
              <a:rPr dirty="0" err="1"/>
              <a:t>υτά</a:t>
            </a:r>
            <a:r>
              <a:rPr dirty="0"/>
              <a:t> απ</a:t>
            </a:r>
            <a:r>
              <a:rPr dirty="0" err="1"/>
              <a:t>οτελούν</a:t>
            </a:r>
            <a:r>
              <a:rPr dirty="0"/>
              <a:t> π</a:t>
            </a:r>
            <a:r>
              <a:rPr dirty="0" err="1"/>
              <a:t>νευμ</a:t>
            </a:r>
            <a:r>
              <a:rPr dirty="0"/>
              <a:t>ατική ιδιοκτησία του σχολείου για όλους και των δημιουργών του (Αποστολοπούλου Νίκη, Χαραλάμπους Ασπασία</a:t>
            </a:r>
            <a:r>
              <a:rPr lang="el-GR" dirty="0"/>
              <a:t>)</a:t>
            </a:r>
            <a:r>
              <a:rPr dirty="0"/>
              <a:t>. </a:t>
            </a:r>
            <a:r>
              <a:rPr dirty="0" err="1"/>
              <a:t>Το</a:t>
            </a:r>
            <a:r>
              <a:rPr dirty="0"/>
              <a:t> </a:t>
            </a:r>
            <a:r>
              <a:rPr dirty="0" err="1"/>
              <a:t>υλικό</a:t>
            </a:r>
            <a:r>
              <a:rPr dirty="0"/>
              <a:t> α</a:t>
            </a:r>
            <a:r>
              <a:rPr dirty="0" err="1"/>
              <a:t>υτό</a:t>
            </a:r>
            <a:r>
              <a:rPr dirty="0"/>
              <a:t> </a:t>
            </a:r>
            <a:r>
              <a:rPr dirty="0" err="1"/>
              <a:t>δεν</a:t>
            </a:r>
            <a:r>
              <a:rPr dirty="0"/>
              <a:t> μπ</a:t>
            </a:r>
            <a:r>
              <a:rPr dirty="0" err="1"/>
              <a:t>ορεί</a:t>
            </a:r>
            <a:r>
              <a:rPr dirty="0"/>
              <a:t> να </a:t>
            </a:r>
            <a:r>
              <a:rPr dirty="0" err="1"/>
              <a:t>τρο</a:t>
            </a:r>
            <a:r>
              <a:rPr dirty="0"/>
              <a:t>ποποιηθεί ή να χρησιμοποιηθεί για εμπορικούς σκοπούς.</a:t>
            </a:r>
          </a:p>
          <a:p>
            <a:pPr algn="just"/>
            <a:endParaRPr dirty="0"/>
          </a:p>
          <a:p>
            <a:pPr algn="just"/>
            <a:r>
              <a:rPr dirty="0"/>
              <a:t>Επ</a:t>
            </a:r>
            <a:r>
              <a:rPr dirty="0" err="1"/>
              <a:t>ιτρέ</a:t>
            </a:r>
            <a:r>
              <a:rPr dirty="0"/>
              <a:t>πεται η αναδημοσίευση του υλικού με τον όρο να συνοδεύεται από το όνομα του δημιουργού.Κάποιο από το υλικό μας είναι ανοιχτό σε όλο το κοινό που επισκέπτεται την ιστοσελίδα μας.</a:t>
            </a:r>
            <a:r>
              <a:rPr lang="el-GR" dirty="0">
                <a:cs typeface="+mn-ea"/>
              </a:rPr>
              <a:t> </a:t>
            </a:r>
            <a:r>
              <a:rPr dirty="0" err="1"/>
              <a:t>Γι</a:t>
            </a:r>
            <a:r>
              <a:rPr dirty="0"/>
              <a:t>α να έχετε πρόσβαση σε όλο το υλικό μας συμπληρώστε τα στοιχεία σας στην ακόλουθη φόρμα.</a:t>
            </a:r>
            <a:endParaRPr dirty="0">
              <a:cs typeface="+mn-ea"/>
            </a:endParaRPr>
          </a:p>
          <a:p>
            <a:pPr algn="just"/>
            <a:br>
              <a:rPr dirty="0">
                <a:cs typeface="+mn-ea"/>
              </a:rPr>
            </a:br>
            <a:r>
              <a:rPr b="1" dirty="0" err="1"/>
              <a:t>Με</a:t>
            </a:r>
            <a:r>
              <a:rPr b="1" dirty="0"/>
              <a:t> </a:t>
            </a:r>
            <a:r>
              <a:rPr b="1" dirty="0" err="1"/>
              <a:t>εκτίμηση</a:t>
            </a:r>
            <a:r>
              <a:rPr b="1" dirty="0"/>
              <a:t>, </a:t>
            </a:r>
            <a:r>
              <a:rPr b="1" dirty="0" err="1"/>
              <a:t>οι</a:t>
            </a:r>
            <a:r>
              <a:rPr b="1" dirty="0"/>
              <a:t> </a:t>
            </a:r>
            <a:r>
              <a:rPr b="1" dirty="0" err="1"/>
              <a:t>δημιουργοί</a:t>
            </a:r>
            <a:r>
              <a:rPr b="1" dirty="0"/>
              <a:t> </a:t>
            </a:r>
            <a:r>
              <a:rPr b="1" dirty="0" err="1"/>
              <a:t>του</a:t>
            </a:r>
            <a:r>
              <a:rPr b="1" dirty="0"/>
              <a:t> </a:t>
            </a:r>
            <a:endParaRPr lang="el-GR" b="1" dirty="0"/>
          </a:p>
          <a:p>
            <a:pPr algn="just"/>
            <a:r>
              <a:rPr b="1" dirty="0"/>
              <a:t>Νίκη και </a:t>
            </a:r>
            <a:r>
              <a:rPr b="1" dirty="0" err="1"/>
              <a:t>Άσ</a:t>
            </a:r>
            <a:r>
              <a:rPr b="1" dirty="0"/>
              <a:t>πα</a:t>
            </a:r>
          </a:p>
        </p:txBody>
      </p:sp>
      <p:pic>
        <p:nvPicPr>
          <p:cNvPr id="4" name="Picture 2" descr="logo-pow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1801" y="2377334"/>
            <a:ext cx="2062597" cy="200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48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746662" y="1346200"/>
            <a:ext cx="8331200" cy="8559800"/>
          </a:xfrm>
          <a:prstGeom prst="rect">
            <a:avLst/>
          </a:prstGeom>
          <a:blipFill dpi="0" rotWithShape="1">
            <a:blip r:embed="rId3">
              <a:alphaModFix amt="8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3543300" y="889000"/>
            <a:ext cx="6121400" cy="8102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928652-F84D-431E-BDAA-85578E9F692C}"/>
              </a:ext>
            </a:extLst>
          </p:cNvPr>
          <p:cNvSpPr/>
          <p:nvPr/>
        </p:nvSpPr>
        <p:spPr>
          <a:xfrm>
            <a:off x="0" y="0"/>
            <a:ext cx="13208000" cy="134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4800" b="1" dirty="0"/>
              <a:t>Δημιουργήματα της φύσης και του ανθρώπου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4850C4-D7BE-483B-91E8-32AABE96B359}"/>
              </a:ext>
            </a:extLst>
          </p:cNvPr>
          <p:cNvSpPr/>
          <p:nvPr/>
        </p:nvSpPr>
        <p:spPr>
          <a:xfrm>
            <a:off x="6184900" y="1346200"/>
            <a:ext cx="7023100" cy="85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182D975-C59A-4077-A990-B859A0EB3D7D}"/>
              </a:ext>
            </a:extLst>
          </p:cNvPr>
          <p:cNvSpPr/>
          <p:nvPr/>
        </p:nvSpPr>
        <p:spPr>
          <a:xfrm>
            <a:off x="6184900" y="1346200"/>
            <a:ext cx="7023100" cy="85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A8483D0-60B7-4E04-AC69-5B321CAB5B2A}"/>
              </a:ext>
            </a:extLst>
          </p:cNvPr>
          <p:cNvSpPr/>
          <p:nvPr/>
        </p:nvSpPr>
        <p:spPr>
          <a:xfrm>
            <a:off x="0" y="9753598"/>
            <a:ext cx="13208000" cy="15240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Picture 2" descr="logo-power.png">
            <a:extLst>
              <a:ext uri="{FF2B5EF4-FFF2-40B4-BE49-F238E27FC236}">
                <a16:creationId xmlns:a16="http://schemas.microsoft.com/office/drawing/2014/main" id="{B103D12F-A43E-41A5-BF68-C47501AB60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20879" y="139701"/>
            <a:ext cx="1045269" cy="1016000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C8DA4B-BCF3-4F25-9331-CC2ACA8B1BC1}"/>
              </a:ext>
            </a:extLst>
          </p:cNvPr>
          <p:cNvSpPr txBox="1">
            <a:spLocks/>
          </p:cNvSpPr>
          <p:nvPr/>
        </p:nvSpPr>
        <p:spPr>
          <a:xfrm>
            <a:off x="5368371" y="2692400"/>
            <a:ext cx="4681058" cy="3736276"/>
          </a:xfrm>
          <a:prstGeom prst="rect">
            <a:avLst/>
          </a:prstGeom>
        </p:spPr>
        <p:txBody>
          <a:bodyPr>
            <a:noAutofit/>
          </a:bodyPr>
          <a:lstStyle>
            <a:lvl1pPr marL="330190" indent="-330190" algn="l" defTabSz="1320759" rtl="0" eaLnBrk="1" latinLnBrk="0" hangingPunct="1">
              <a:lnSpc>
                <a:spcPct val="90000"/>
              </a:lnSpc>
              <a:spcBef>
                <a:spcPts val="1444"/>
              </a:spcBef>
              <a:buFont typeface="Arial" panose="020B0604020202020204" pitchFamily="34" charset="0"/>
              <a:buChar char="•"/>
              <a:defRPr sz="40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0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94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32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70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208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46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84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3227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sz="4400" dirty="0"/>
              <a:t>Όταν κοιτάμε γύρω μας </a:t>
            </a:r>
            <a:r>
              <a:rPr lang="el-GR" sz="4400" b="1" dirty="0">
                <a:solidFill>
                  <a:srgbClr val="FF0000"/>
                </a:solidFill>
              </a:rPr>
              <a:t>β</a:t>
            </a:r>
            <a:r>
              <a:rPr lang="el-GR" sz="4400" b="1" dirty="0">
                <a:solidFill>
                  <a:srgbClr val="0070C0"/>
                </a:solidFill>
              </a:rPr>
              <a:t>λ</a:t>
            </a:r>
            <a:r>
              <a:rPr lang="el-GR" sz="4400" dirty="0"/>
              <a:t>έπουμε πολλά α</a:t>
            </a:r>
            <a:r>
              <a:rPr lang="el-GR" sz="4400" b="1" dirty="0">
                <a:solidFill>
                  <a:srgbClr val="FF0000"/>
                </a:solidFill>
              </a:rPr>
              <a:t>ν</a:t>
            </a:r>
            <a:r>
              <a:rPr lang="el-GR" sz="4400" b="1" dirty="0">
                <a:solidFill>
                  <a:srgbClr val="0070C0"/>
                </a:solidFill>
              </a:rPr>
              <a:t>τ</a:t>
            </a:r>
            <a:r>
              <a:rPr lang="el-GR" sz="4400" dirty="0"/>
              <a:t>ικείμενα.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l-GR" sz="4400" dirty="0"/>
              <a:t>Άλλα έχουν δημιουργηθεί από τη φύση και άλλα από τον άν</a:t>
            </a:r>
            <a:r>
              <a:rPr lang="el-GR" sz="4400" b="1" dirty="0">
                <a:solidFill>
                  <a:srgbClr val="FF0000"/>
                </a:solidFill>
              </a:rPr>
              <a:t>θ</a:t>
            </a:r>
            <a:r>
              <a:rPr lang="el-GR" sz="4400" b="1" dirty="0">
                <a:solidFill>
                  <a:srgbClr val="0070C0"/>
                </a:solidFill>
              </a:rPr>
              <a:t>ρ</a:t>
            </a:r>
            <a:r>
              <a:rPr lang="el-GR" sz="4400" dirty="0"/>
              <a:t>ωπο. </a:t>
            </a:r>
            <a:endParaRPr lang="en-US" sz="44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B7ABD92-C8D7-41E9-96D3-3DDAF15909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379" y="5501000"/>
            <a:ext cx="3809283" cy="299227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C1AA2FD-383E-4285-96FB-CC7F7FEE1CD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379" y="2235201"/>
            <a:ext cx="3809283" cy="293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431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78100" y="1346200"/>
            <a:ext cx="8331200" cy="8559800"/>
          </a:xfrm>
          <a:prstGeom prst="rect">
            <a:avLst/>
          </a:prstGeom>
          <a:blipFill dpi="0" rotWithShape="1">
            <a:blip r:embed="rId3">
              <a:alphaModFix amt="8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3543300" y="889000"/>
            <a:ext cx="6121400" cy="8102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928652-F84D-431E-BDAA-85578E9F692C}"/>
              </a:ext>
            </a:extLst>
          </p:cNvPr>
          <p:cNvSpPr/>
          <p:nvPr/>
        </p:nvSpPr>
        <p:spPr>
          <a:xfrm>
            <a:off x="0" y="0"/>
            <a:ext cx="13208000" cy="134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b="1" dirty="0"/>
              <a:t>Η φύση και τα δημιουργήματά της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4850C4-D7BE-483B-91E8-32AABE96B359}"/>
              </a:ext>
            </a:extLst>
          </p:cNvPr>
          <p:cNvSpPr/>
          <p:nvPr/>
        </p:nvSpPr>
        <p:spPr>
          <a:xfrm>
            <a:off x="6184900" y="1346200"/>
            <a:ext cx="7023100" cy="85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182D975-C59A-4077-A990-B859A0EB3D7D}"/>
              </a:ext>
            </a:extLst>
          </p:cNvPr>
          <p:cNvSpPr/>
          <p:nvPr/>
        </p:nvSpPr>
        <p:spPr>
          <a:xfrm>
            <a:off x="6184900" y="1346200"/>
            <a:ext cx="7023100" cy="85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A8483D0-60B7-4E04-AC69-5B321CAB5B2A}"/>
              </a:ext>
            </a:extLst>
          </p:cNvPr>
          <p:cNvSpPr/>
          <p:nvPr/>
        </p:nvSpPr>
        <p:spPr>
          <a:xfrm>
            <a:off x="0" y="9753598"/>
            <a:ext cx="13208000" cy="15240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Picture 2" descr="logo-power.png">
            <a:extLst>
              <a:ext uri="{FF2B5EF4-FFF2-40B4-BE49-F238E27FC236}">
                <a16:creationId xmlns:a16="http://schemas.microsoft.com/office/drawing/2014/main" id="{B103D12F-A43E-41A5-BF68-C47501AB60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20879" y="139701"/>
            <a:ext cx="1045269" cy="101600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3D2736D-1D35-4639-9181-6C66E82C7A1B}"/>
              </a:ext>
            </a:extLst>
          </p:cNvPr>
          <p:cNvSpPr txBox="1">
            <a:spLocks/>
          </p:cNvSpPr>
          <p:nvPr/>
        </p:nvSpPr>
        <p:spPr>
          <a:xfrm>
            <a:off x="6172842" y="2845592"/>
            <a:ext cx="5263508" cy="4351338"/>
          </a:xfrm>
          <a:prstGeom prst="rect">
            <a:avLst/>
          </a:prstGeom>
        </p:spPr>
        <p:txBody>
          <a:bodyPr>
            <a:noAutofit/>
          </a:bodyPr>
          <a:lstStyle>
            <a:lvl1pPr marL="330190" indent="-330190" algn="l" defTabSz="1320759" rtl="0" eaLnBrk="1" latinLnBrk="0" hangingPunct="1">
              <a:lnSpc>
                <a:spcPct val="90000"/>
              </a:lnSpc>
              <a:spcBef>
                <a:spcPts val="1444"/>
              </a:spcBef>
              <a:buFont typeface="Arial" panose="020B0604020202020204" pitchFamily="34" charset="0"/>
              <a:buChar char="•"/>
              <a:defRPr sz="40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0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94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32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70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208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46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84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3227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sz="4400" dirty="0"/>
              <a:t>Τα βουνά, τα ποτάμια, οι λί</a:t>
            </a:r>
            <a:r>
              <a:rPr lang="el-GR" sz="4400" b="1" dirty="0">
                <a:solidFill>
                  <a:srgbClr val="FF0000"/>
                </a:solidFill>
              </a:rPr>
              <a:t>μ</a:t>
            </a:r>
            <a:r>
              <a:rPr lang="el-GR" sz="4400" b="1" dirty="0">
                <a:solidFill>
                  <a:srgbClr val="0070C0"/>
                </a:solidFill>
              </a:rPr>
              <a:t>ν</a:t>
            </a:r>
            <a:r>
              <a:rPr lang="el-GR" sz="4400" dirty="0"/>
              <a:t>ες, οι θάλασσες και τα </a:t>
            </a:r>
            <a:r>
              <a:rPr lang="el-GR" sz="4400" b="1" dirty="0">
                <a:solidFill>
                  <a:srgbClr val="FF0000"/>
                </a:solidFill>
              </a:rPr>
              <a:t>σ</a:t>
            </a:r>
            <a:r>
              <a:rPr lang="el-GR" sz="4400" b="1" dirty="0">
                <a:solidFill>
                  <a:srgbClr val="0070C0"/>
                </a:solidFill>
              </a:rPr>
              <a:t>π</a:t>
            </a:r>
            <a:r>
              <a:rPr lang="el-GR" sz="4400" dirty="0"/>
              <a:t>ήλαια είναι δημιουργήματα της φύσης.</a:t>
            </a:r>
            <a:endParaRPr lang="en-US" sz="4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F90EA8-B795-4E93-81C4-DE19F2AEE4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187" y="1741757"/>
            <a:ext cx="2474913" cy="220766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5EA0D6A-1560-4DAA-9014-536D84C92A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4151" y="1816523"/>
            <a:ext cx="2565473" cy="20183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3E07134-51ED-4725-96FA-49342D7C9C3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9400" y="4374060"/>
            <a:ext cx="2139614" cy="224654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22853A0-86C5-4A3E-8E80-7FE55D167B2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86989" y="4382332"/>
            <a:ext cx="2542636" cy="223826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27091AB-BF3E-424B-8AEE-1E44563409A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88977" y="7239736"/>
            <a:ext cx="2654545" cy="175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939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78100" y="1346200"/>
            <a:ext cx="8331200" cy="8559800"/>
          </a:xfrm>
          <a:prstGeom prst="rect">
            <a:avLst/>
          </a:prstGeom>
          <a:blipFill dpi="0" rotWithShape="1">
            <a:blip r:embed="rId3">
              <a:alphaModFix amt="8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3543300" y="889000"/>
            <a:ext cx="6121400" cy="8102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928652-F84D-431E-BDAA-85578E9F692C}"/>
              </a:ext>
            </a:extLst>
          </p:cNvPr>
          <p:cNvSpPr/>
          <p:nvPr/>
        </p:nvSpPr>
        <p:spPr>
          <a:xfrm>
            <a:off x="0" y="0"/>
            <a:ext cx="13208000" cy="134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b="1" dirty="0"/>
              <a:t>Ο άνθρωπος και τα δημιουργήματά του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4850C4-D7BE-483B-91E8-32AABE96B359}"/>
              </a:ext>
            </a:extLst>
          </p:cNvPr>
          <p:cNvSpPr/>
          <p:nvPr/>
        </p:nvSpPr>
        <p:spPr>
          <a:xfrm>
            <a:off x="6184900" y="1346200"/>
            <a:ext cx="7023100" cy="85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182D975-C59A-4077-A990-B859A0EB3D7D}"/>
              </a:ext>
            </a:extLst>
          </p:cNvPr>
          <p:cNvSpPr/>
          <p:nvPr/>
        </p:nvSpPr>
        <p:spPr>
          <a:xfrm>
            <a:off x="6184900" y="1346200"/>
            <a:ext cx="7023100" cy="85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A8483D0-60B7-4E04-AC69-5B321CAB5B2A}"/>
              </a:ext>
            </a:extLst>
          </p:cNvPr>
          <p:cNvSpPr/>
          <p:nvPr/>
        </p:nvSpPr>
        <p:spPr>
          <a:xfrm>
            <a:off x="0" y="9753598"/>
            <a:ext cx="13208000" cy="15240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Picture 2" descr="logo-power.png">
            <a:extLst>
              <a:ext uri="{FF2B5EF4-FFF2-40B4-BE49-F238E27FC236}">
                <a16:creationId xmlns:a16="http://schemas.microsoft.com/office/drawing/2014/main" id="{B103D12F-A43E-41A5-BF68-C47501AB60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20879" y="139701"/>
            <a:ext cx="1045269" cy="1016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5B0D61D-7668-4E66-853E-037EAEAB4D6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21" y="2692400"/>
            <a:ext cx="4476414" cy="3554452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39EAFAF-DB42-40B9-AB3D-210969035A25}"/>
              </a:ext>
            </a:extLst>
          </p:cNvPr>
          <p:cNvSpPr txBox="1">
            <a:spLocks/>
          </p:cNvSpPr>
          <p:nvPr/>
        </p:nvSpPr>
        <p:spPr>
          <a:xfrm>
            <a:off x="5950943" y="3131342"/>
            <a:ext cx="4508383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330190" indent="-330190" algn="l" defTabSz="1320759" rtl="0" eaLnBrk="1" latinLnBrk="0" hangingPunct="1">
              <a:lnSpc>
                <a:spcPct val="90000"/>
              </a:lnSpc>
              <a:spcBef>
                <a:spcPts val="1444"/>
              </a:spcBef>
              <a:buFont typeface="Arial" panose="020B0604020202020204" pitchFamily="34" charset="0"/>
              <a:buChar char="•"/>
              <a:defRPr sz="40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0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94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32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70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208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46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84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3227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sz="4400" dirty="0"/>
              <a:t>Ο άν</a:t>
            </a:r>
            <a:r>
              <a:rPr lang="el-GR" sz="4400" b="1" dirty="0">
                <a:solidFill>
                  <a:srgbClr val="FF0000"/>
                </a:solidFill>
              </a:rPr>
              <a:t>θ</a:t>
            </a:r>
            <a:r>
              <a:rPr lang="el-GR" sz="4400" b="1" dirty="0">
                <a:solidFill>
                  <a:srgbClr val="0070C0"/>
                </a:solidFill>
              </a:rPr>
              <a:t>ρ</a:t>
            </a:r>
            <a:r>
              <a:rPr lang="el-GR" sz="4400" dirty="0"/>
              <a:t>ωπος κατα</a:t>
            </a:r>
            <a:r>
              <a:rPr lang="el-GR" sz="4400" b="1" dirty="0">
                <a:solidFill>
                  <a:srgbClr val="FF0000"/>
                </a:solidFill>
              </a:rPr>
              <a:t>σ</a:t>
            </a:r>
            <a:r>
              <a:rPr lang="el-GR" sz="4400" b="1" dirty="0">
                <a:solidFill>
                  <a:srgbClr val="0070C0"/>
                </a:solidFill>
              </a:rPr>
              <a:t>κ</a:t>
            </a:r>
            <a:r>
              <a:rPr lang="el-GR" sz="4400" dirty="0"/>
              <a:t>ευάζει έργα για να κάνει τη ζωή του ευκολότερη.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880072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78100" y="1346200"/>
            <a:ext cx="8331200" cy="8559800"/>
          </a:xfrm>
          <a:prstGeom prst="rect">
            <a:avLst/>
          </a:prstGeom>
          <a:blipFill dpi="0" rotWithShape="1">
            <a:blip r:embed="rId3">
              <a:alphaModFix amt="8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3543300" y="889000"/>
            <a:ext cx="6121400" cy="8102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928652-F84D-431E-BDAA-85578E9F692C}"/>
              </a:ext>
            </a:extLst>
          </p:cNvPr>
          <p:cNvSpPr/>
          <p:nvPr/>
        </p:nvSpPr>
        <p:spPr>
          <a:xfrm>
            <a:off x="0" y="0"/>
            <a:ext cx="13208000" cy="134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b="1"/>
              <a:t>Ο άνθρωπος και τα δημιουργήματά του</a:t>
            </a:r>
            <a:endParaRPr lang="el-GR" sz="4800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4850C4-D7BE-483B-91E8-32AABE96B359}"/>
              </a:ext>
            </a:extLst>
          </p:cNvPr>
          <p:cNvSpPr/>
          <p:nvPr/>
        </p:nvSpPr>
        <p:spPr>
          <a:xfrm>
            <a:off x="6184900" y="1346200"/>
            <a:ext cx="7023100" cy="85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182D975-C59A-4077-A990-B859A0EB3D7D}"/>
              </a:ext>
            </a:extLst>
          </p:cNvPr>
          <p:cNvSpPr/>
          <p:nvPr/>
        </p:nvSpPr>
        <p:spPr>
          <a:xfrm>
            <a:off x="6184900" y="1346200"/>
            <a:ext cx="7023100" cy="85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A8483D0-60B7-4E04-AC69-5B321CAB5B2A}"/>
              </a:ext>
            </a:extLst>
          </p:cNvPr>
          <p:cNvSpPr/>
          <p:nvPr/>
        </p:nvSpPr>
        <p:spPr>
          <a:xfrm>
            <a:off x="0" y="9753598"/>
            <a:ext cx="13208000" cy="15240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Picture 2" descr="logo-power.png">
            <a:extLst>
              <a:ext uri="{FF2B5EF4-FFF2-40B4-BE49-F238E27FC236}">
                <a16:creationId xmlns:a16="http://schemas.microsoft.com/office/drawing/2014/main" id="{B103D12F-A43E-41A5-BF68-C47501AB60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20879" y="139701"/>
            <a:ext cx="1045269" cy="1016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B109107-24FD-4413-A102-42289E98808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600" y="2406305"/>
            <a:ext cx="3688431" cy="2523503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8BF7EDE-F0F2-4503-B653-E09B7F70A7E4}"/>
              </a:ext>
            </a:extLst>
          </p:cNvPr>
          <p:cNvSpPr txBox="1">
            <a:spLocks/>
          </p:cNvSpPr>
          <p:nvPr/>
        </p:nvSpPr>
        <p:spPr>
          <a:xfrm>
            <a:off x="5353664" y="3481350"/>
            <a:ext cx="5663299" cy="4351338"/>
          </a:xfrm>
          <a:prstGeom prst="rect">
            <a:avLst/>
          </a:prstGeom>
        </p:spPr>
        <p:txBody>
          <a:bodyPr/>
          <a:lstStyle>
            <a:lvl1pPr marL="330190" indent="-330190" algn="l" defTabSz="1320759" rtl="0" eaLnBrk="1" latinLnBrk="0" hangingPunct="1">
              <a:lnSpc>
                <a:spcPct val="90000"/>
              </a:lnSpc>
              <a:spcBef>
                <a:spcPts val="1444"/>
              </a:spcBef>
              <a:buFont typeface="Arial" panose="020B0604020202020204" pitchFamily="34" charset="0"/>
              <a:buChar char="•"/>
              <a:defRPr sz="40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0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94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32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70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208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46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84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3227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sz="4400" dirty="0"/>
              <a:t>Ο άν</a:t>
            </a:r>
            <a:r>
              <a:rPr lang="el-GR" sz="4400" b="1" dirty="0">
                <a:solidFill>
                  <a:srgbClr val="FF0000"/>
                </a:solidFill>
              </a:rPr>
              <a:t>θ</a:t>
            </a:r>
            <a:r>
              <a:rPr lang="el-GR" sz="4400" b="1" dirty="0">
                <a:solidFill>
                  <a:srgbClr val="0070C0"/>
                </a:solidFill>
              </a:rPr>
              <a:t>ρ</a:t>
            </a:r>
            <a:r>
              <a:rPr lang="el-GR" sz="4400" dirty="0"/>
              <a:t>ωπος κατα</a:t>
            </a:r>
            <a:r>
              <a:rPr lang="el-GR" sz="4400" b="1" dirty="0">
                <a:solidFill>
                  <a:srgbClr val="FF0000"/>
                </a:solidFill>
              </a:rPr>
              <a:t>σ</a:t>
            </a:r>
            <a:r>
              <a:rPr lang="el-GR" sz="4400" b="1" dirty="0">
                <a:solidFill>
                  <a:srgbClr val="0070C0"/>
                </a:solidFill>
              </a:rPr>
              <a:t>κ</a:t>
            </a:r>
            <a:r>
              <a:rPr lang="el-GR" sz="4400" dirty="0"/>
              <a:t>ευάζει δρόμους και γέφυρες για να ταξιδεύει πιο </a:t>
            </a:r>
            <a:r>
              <a:rPr lang="el-GR" sz="4400" b="1" dirty="0">
                <a:solidFill>
                  <a:srgbClr val="FF0000"/>
                </a:solidFill>
              </a:rPr>
              <a:t>γ</a:t>
            </a:r>
            <a:r>
              <a:rPr lang="el-GR" sz="4400" b="1" dirty="0">
                <a:solidFill>
                  <a:srgbClr val="0070C0"/>
                </a:solidFill>
              </a:rPr>
              <a:t>ρ</a:t>
            </a:r>
            <a:r>
              <a:rPr lang="el-GR" sz="4400" dirty="0"/>
              <a:t>ήγορα.</a:t>
            </a:r>
          </a:p>
          <a:p>
            <a:endParaRPr lang="en-US" sz="44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D70979A-D854-426B-8A2A-676B21C85DB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600" y="5387008"/>
            <a:ext cx="3695700" cy="2782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00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78100" y="1346200"/>
            <a:ext cx="8331200" cy="8559800"/>
          </a:xfrm>
          <a:prstGeom prst="rect">
            <a:avLst/>
          </a:prstGeom>
          <a:blipFill dpi="0" rotWithShape="1">
            <a:blip r:embed="rId3">
              <a:alphaModFix amt="8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3543300" y="889000"/>
            <a:ext cx="6121400" cy="8102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928652-F84D-431E-BDAA-85578E9F692C}"/>
              </a:ext>
            </a:extLst>
          </p:cNvPr>
          <p:cNvSpPr/>
          <p:nvPr/>
        </p:nvSpPr>
        <p:spPr>
          <a:xfrm>
            <a:off x="0" y="0"/>
            <a:ext cx="13208000" cy="134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b="1"/>
              <a:t>Ο άνθρωπος και τα δημιουργήματά του</a:t>
            </a:r>
            <a:endParaRPr lang="el-GR" sz="4800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4850C4-D7BE-483B-91E8-32AABE96B359}"/>
              </a:ext>
            </a:extLst>
          </p:cNvPr>
          <p:cNvSpPr/>
          <p:nvPr/>
        </p:nvSpPr>
        <p:spPr>
          <a:xfrm>
            <a:off x="6184900" y="1346200"/>
            <a:ext cx="7023100" cy="85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182D975-C59A-4077-A990-B859A0EB3D7D}"/>
              </a:ext>
            </a:extLst>
          </p:cNvPr>
          <p:cNvSpPr/>
          <p:nvPr/>
        </p:nvSpPr>
        <p:spPr>
          <a:xfrm>
            <a:off x="6184900" y="1346200"/>
            <a:ext cx="7023100" cy="85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A8483D0-60B7-4E04-AC69-5B321CAB5B2A}"/>
              </a:ext>
            </a:extLst>
          </p:cNvPr>
          <p:cNvSpPr/>
          <p:nvPr/>
        </p:nvSpPr>
        <p:spPr>
          <a:xfrm>
            <a:off x="0" y="9753598"/>
            <a:ext cx="13208000" cy="15240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Picture 2" descr="logo-power.png">
            <a:extLst>
              <a:ext uri="{FF2B5EF4-FFF2-40B4-BE49-F238E27FC236}">
                <a16:creationId xmlns:a16="http://schemas.microsoft.com/office/drawing/2014/main" id="{B103D12F-A43E-41A5-BF68-C47501AB60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20879" y="139701"/>
            <a:ext cx="1045269" cy="101600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CD4B7F9-5765-41F9-8EA4-5A0AC484F986}"/>
              </a:ext>
            </a:extLst>
          </p:cNvPr>
          <p:cNvSpPr txBox="1">
            <a:spLocks/>
          </p:cNvSpPr>
          <p:nvPr/>
        </p:nvSpPr>
        <p:spPr>
          <a:xfrm>
            <a:off x="6834581" y="3131342"/>
            <a:ext cx="3795319" cy="4351338"/>
          </a:xfrm>
          <a:prstGeom prst="rect">
            <a:avLst/>
          </a:prstGeom>
        </p:spPr>
        <p:txBody>
          <a:bodyPr/>
          <a:lstStyle>
            <a:lvl1pPr marL="330190" indent="-330190" algn="l" defTabSz="1320759" rtl="0" eaLnBrk="1" latinLnBrk="0" hangingPunct="1">
              <a:lnSpc>
                <a:spcPct val="90000"/>
              </a:lnSpc>
              <a:spcBef>
                <a:spcPts val="1444"/>
              </a:spcBef>
              <a:buFont typeface="Arial" panose="020B0604020202020204" pitchFamily="34" charset="0"/>
              <a:buChar char="•"/>
              <a:defRPr sz="40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0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94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32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70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208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46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84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3227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sz="4400" dirty="0"/>
              <a:t>Ο άν</a:t>
            </a:r>
            <a:r>
              <a:rPr lang="el-GR" sz="4400" b="1" dirty="0">
                <a:solidFill>
                  <a:srgbClr val="FF0000"/>
                </a:solidFill>
              </a:rPr>
              <a:t>θ</a:t>
            </a:r>
            <a:r>
              <a:rPr lang="el-GR" sz="4400" b="1" dirty="0">
                <a:solidFill>
                  <a:srgbClr val="0070C0"/>
                </a:solidFill>
              </a:rPr>
              <a:t>ρ</a:t>
            </a:r>
            <a:r>
              <a:rPr lang="el-GR" sz="4400" dirty="0"/>
              <a:t>ωπος </a:t>
            </a:r>
            <a:r>
              <a:rPr lang="el-GR" sz="4400" b="1" dirty="0">
                <a:solidFill>
                  <a:srgbClr val="FF0000"/>
                </a:solidFill>
              </a:rPr>
              <a:t>φ</a:t>
            </a:r>
            <a:r>
              <a:rPr lang="el-GR" sz="4400" b="1" dirty="0">
                <a:solidFill>
                  <a:srgbClr val="0070C0"/>
                </a:solidFill>
              </a:rPr>
              <a:t>τ</a:t>
            </a:r>
            <a:r>
              <a:rPr lang="el-GR" sz="4400" dirty="0"/>
              <a:t>ιά</a:t>
            </a:r>
            <a:r>
              <a:rPr lang="el-GR" sz="4400" b="1" dirty="0">
                <a:solidFill>
                  <a:srgbClr val="FF0000"/>
                </a:solidFill>
              </a:rPr>
              <a:t>χ</a:t>
            </a:r>
            <a:r>
              <a:rPr lang="el-GR" sz="4400" b="1" dirty="0">
                <a:solidFill>
                  <a:srgbClr val="0070C0"/>
                </a:solidFill>
              </a:rPr>
              <a:t>ν</a:t>
            </a:r>
            <a:r>
              <a:rPr lang="el-GR" sz="4400" dirty="0"/>
              <a:t>ει λιμάνια για να ταξιδεύει με μεγάλα πλοία.</a:t>
            </a:r>
          </a:p>
          <a:p>
            <a:endParaRPr lang="en-US" sz="4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9FE1911-0C1A-462A-9A35-0B8BBD0F9C6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546" y="3364248"/>
            <a:ext cx="3523157" cy="2261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420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78100" y="1346200"/>
            <a:ext cx="8331200" cy="8559800"/>
          </a:xfrm>
          <a:prstGeom prst="rect">
            <a:avLst/>
          </a:prstGeom>
          <a:blipFill dpi="0" rotWithShape="1">
            <a:blip r:embed="rId3">
              <a:alphaModFix amt="8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3543300" y="889000"/>
            <a:ext cx="6121400" cy="8102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928652-F84D-431E-BDAA-85578E9F692C}"/>
              </a:ext>
            </a:extLst>
          </p:cNvPr>
          <p:cNvSpPr/>
          <p:nvPr/>
        </p:nvSpPr>
        <p:spPr>
          <a:xfrm>
            <a:off x="0" y="0"/>
            <a:ext cx="13208000" cy="134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b="1" dirty="0"/>
              <a:t>Σεβόμαστε το περιβάλλον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4850C4-D7BE-483B-91E8-32AABE96B359}"/>
              </a:ext>
            </a:extLst>
          </p:cNvPr>
          <p:cNvSpPr/>
          <p:nvPr/>
        </p:nvSpPr>
        <p:spPr>
          <a:xfrm>
            <a:off x="6184900" y="1346200"/>
            <a:ext cx="7023100" cy="85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182D975-C59A-4077-A990-B859A0EB3D7D}"/>
              </a:ext>
            </a:extLst>
          </p:cNvPr>
          <p:cNvSpPr/>
          <p:nvPr/>
        </p:nvSpPr>
        <p:spPr>
          <a:xfrm>
            <a:off x="6184900" y="1346200"/>
            <a:ext cx="7023100" cy="85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A8483D0-60B7-4E04-AC69-5B321CAB5B2A}"/>
              </a:ext>
            </a:extLst>
          </p:cNvPr>
          <p:cNvSpPr/>
          <p:nvPr/>
        </p:nvSpPr>
        <p:spPr>
          <a:xfrm>
            <a:off x="0" y="9753598"/>
            <a:ext cx="13208000" cy="15240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Picture 2" descr="logo-power.png">
            <a:extLst>
              <a:ext uri="{FF2B5EF4-FFF2-40B4-BE49-F238E27FC236}">
                <a16:creationId xmlns:a16="http://schemas.microsoft.com/office/drawing/2014/main" id="{B103D12F-A43E-41A5-BF68-C47501AB60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20879" y="139701"/>
            <a:ext cx="1045269" cy="101600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1B15942-AD28-4B55-83CA-68B23720B14B}"/>
              </a:ext>
            </a:extLst>
          </p:cNvPr>
          <p:cNvSpPr txBox="1">
            <a:spLocks/>
          </p:cNvSpPr>
          <p:nvPr/>
        </p:nvSpPr>
        <p:spPr>
          <a:xfrm>
            <a:off x="6250182" y="2235200"/>
            <a:ext cx="4642607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330190" indent="-330190" algn="l" defTabSz="1320759" rtl="0" eaLnBrk="1" latinLnBrk="0" hangingPunct="1">
              <a:lnSpc>
                <a:spcPct val="90000"/>
              </a:lnSpc>
              <a:spcBef>
                <a:spcPts val="1444"/>
              </a:spcBef>
              <a:buFont typeface="Arial" panose="020B0604020202020204" pitchFamily="34" charset="0"/>
              <a:buChar char="•"/>
              <a:defRPr sz="40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0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94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32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70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208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46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84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3227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sz="4400" dirty="0"/>
              <a:t>Όταν </a:t>
            </a:r>
            <a:r>
              <a:rPr lang="el-GR" sz="4400" b="1" dirty="0">
                <a:solidFill>
                  <a:srgbClr val="FF0000"/>
                </a:solidFill>
              </a:rPr>
              <a:t>φ</a:t>
            </a:r>
            <a:r>
              <a:rPr lang="el-GR" sz="4400" b="1" dirty="0">
                <a:solidFill>
                  <a:srgbClr val="0070C0"/>
                </a:solidFill>
              </a:rPr>
              <a:t>τ</a:t>
            </a:r>
            <a:r>
              <a:rPr lang="el-GR" sz="4400" dirty="0"/>
              <a:t>ιάχνουμε έργα </a:t>
            </a:r>
            <a:r>
              <a:rPr lang="el-GR" sz="4400" b="1" dirty="0">
                <a:solidFill>
                  <a:srgbClr val="FF0000"/>
                </a:solidFill>
              </a:rPr>
              <a:t>σ</a:t>
            </a:r>
            <a:r>
              <a:rPr lang="el-GR" sz="4400" b="1" dirty="0">
                <a:solidFill>
                  <a:srgbClr val="0070C0"/>
                </a:solidFill>
              </a:rPr>
              <a:t>κ</a:t>
            </a:r>
            <a:r>
              <a:rPr lang="el-GR" sz="4400" dirty="0"/>
              <a:t>ε</a:t>
            </a:r>
            <a:r>
              <a:rPr lang="el-GR" sz="4400" b="1" dirty="0">
                <a:solidFill>
                  <a:srgbClr val="FF0000"/>
                </a:solidFill>
              </a:rPr>
              <a:t>φ</a:t>
            </a:r>
            <a:r>
              <a:rPr lang="el-GR" sz="4400" b="1" dirty="0">
                <a:solidFill>
                  <a:srgbClr val="0070C0"/>
                </a:solidFill>
              </a:rPr>
              <a:t>τ</a:t>
            </a:r>
            <a:r>
              <a:rPr lang="el-GR" sz="4400" dirty="0"/>
              <a:t>όμα</a:t>
            </a:r>
            <a:r>
              <a:rPr lang="el-GR" sz="4400" b="1" dirty="0">
                <a:solidFill>
                  <a:srgbClr val="FF0000"/>
                </a:solidFill>
              </a:rPr>
              <a:t>σ</a:t>
            </a:r>
            <a:r>
              <a:rPr lang="el-GR" sz="4400" b="1" dirty="0">
                <a:solidFill>
                  <a:srgbClr val="0070C0"/>
                </a:solidFill>
              </a:rPr>
              <a:t>τ</a:t>
            </a:r>
            <a:r>
              <a:rPr lang="el-GR" sz="4400" dirty="0"/>
              <a:t>ε τα ζώα και τα φυτά. </a:t>
            </a:r>
            <a:r>
              <a:rPr lang="el-GR" sz="4400" b="1" dirty="0">
                <a:solidFill>
                  <a:srgbClr val="FF0000"/>
                </a:solidFill>
              </a:rPr>
              <a:t>Π</a:t>
            </a:r>
            <a:r>
              <a:rPr lang="el-GR" sz="4400" b="1" dirty="0">
                <a:solidFill>
                  <a:srgbClr val="0070C0"/>
                </a:solidFill>
              </a:rPr>
              <a:t>ρ</a:t>
            </a:r>
            <a:r>
              <a:rPr lang="el-GR" sz="4400" dirty="0"/>
              <a:t>ο</a:t>
            </a:r>
            <a:r>
              <a:rPr lang="el-GR" sz="4400" b="1" dirty="0">
                <a:solidFill>
                  <a:srgbClr val="FF0000"/>
                </a:solidFill>
              </a:rPr>
              <a:t>σ</a:t>
            </a:r>
            <a:r>
              <a:rPr lang="el-GR" sz="4400" b="1" dirty="0">
                <a:solidFill>
                  <a:srgbClr val="0070C0"/>
                </a:solidFill>
              </a:rPr>
              <a:t>τ</a:t>
            </a:r>
            <a:r>
              <a:rPr lang="el-GR" sz="4400" dirty="0"/>
              <a:t>ατεύουμε το περιβάλλον.</a:t>
            </a:r>
            <a:endParaRPr lang="en-US" sz="4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1B60D77-9569-430D-B41C-7CF3E8403AF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379" y="2235200"/>
            <a:ext cx="5298035" cy="4079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552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78100" y="1346200"/>
            <a:ext cx="8331200" cy="8559800"/>
          </a:xfrm>
          <a:prstGeom prst="rect">
            <a:avLst/>
          </a:prstGeom>
          <a:blipFill dpi="0" rotWithShape="1">
            <a:blip r:embed="rId3">
              <a:alphaModFix amt="8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3543300" y="889000"/>
            <a:ext cx="6121400" cy="8102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928652-F84D-431E-BDAA-85578E9F692C}"/>
              </a:ext>
            </a:extLst>
          </p:cNvPr>
          <p:cNvSpPr/>
          <p:nvPr/>
        </p:nvSpPr>
        <p:spPr>
          <a:xfrm>
            <a:off x="0" y="0"/>
            <a:ext cx="13208000" cy="134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/>
              <a:t>Ερωτήσεις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4850C4-D7BE-483B-91E8-32AABE96B359}"/>
              </a:ext>
            </a:extLst>
          </p:cNvPr>
          <p:cNvSpPr/>
          <p:nvPr/>
        </p:nvSpPr>
        <p:spPr>
          <a:xfrm>
            <a:off x="6184900" y="1346200"/>
            <a:ext cx="7023100" cy="85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182D975-C59A-4077-A990-B859A0EB3D7D}"/>
              </a:ext>
            </a:extLst>
          </p:cNvPr>
          <p:cNvSpPr/>
          <p:nvPr/>
        </p:nvSpPr>
        <p:spPr>
          <a:xfrm>
            <a:off x="6184900" y="1346200"/>
            <a:ext cx="7023100" cy="85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A8483D0-60B7-4E04-AC69-5B321CAB5B2A}"/>
              </a:ext>
            </a:extLst>
          </p:cNvPr>
          <p:cNvSpPr/>
          <p:nvPr/>
        </p:nvSpPr>
        <p:spPr>
          <a:xfrm>
            <a:off x="0" y="9753598"/>
            <a:ext cx="13208000" cy="15240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Picture 2" descr="logo-power.png">
            <a:extLst>
              <a:ext uri="{FF2B5EF4-FFF2-40B4-BE49-F238E27FC236}">
                <a16:creationId xmlns:a16="http://schemas.microsoft.com/office/drawing/2014/main" id="{B103D12F-A43E-41A5-BF68-C47501AB60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20879" y="139701"/>
            <a:ext cx="1045269" cy="101600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70E3B47-030B-48DB-A78D-F35663A1118D}"/>
              </a:ext>
            </a:extLst>
          </p:cNvPr>
          <p:cNvSpPr txBox="1">
            <a:spLocks/>
          </p:cNvSpPr>
          <p:nvPr/>
        </p:nvSpPr>
        <p:spPr>
          <a:xfrm>
            <a:off x="0" y="1261165"/>
            <a:ext cx="13145222" cy="4734057"/>
          </a:xfrm>
          <a:prstGeom prst="rect">
            <a:avLst/>
          </a:prstGeom>
        </p:spPr>
        <p:txBody>
          <a:bodyPr/>
          <a:lstStyle>
            <a:lvl1pPr marL="330190" indent="-330190" algn="l" defTabSz="1320759" rtl="0" eaLnBrk="1" latinLnBrk="0" hangingPunct="1">
              <a:lnSpc>
                <a:spcPct val="90000"/>
              </a:lnSpc>
              <a:spcBef>
                <a:spcPts val="1444"/>
              </a:spcBef>
              <a:buFont typeface="Arial" panose="020B0604020202020204" pitchFamily="34" charset="0"/>
              <a:buChar char="•"/>
              <a:defRPr sz="40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0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94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32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70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208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46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84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3227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sz="4400" dirty="0"/>
              <a:t>Ποιος δημιούργησε τα ηφαίστεια;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l-GR" sz="4400" dirty="0"/>
              <a:t>α) ο άνθρωπος β) η φύση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l-GR" sz="4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l-GR" sz="4400" dirty="0"/>
              <a:t>Ποιος δημιούργησε τους δρόμους; </a:t>
            </a:r>
          </a:p>
          <a:p>
            <a:pPr marL="0" indent="0">
              <a:buNone/>
            </a:pPr>
            <a:r>
              <a:rPr lang="el-GR" sz="4400" dirty="0"/>
              <a:t>α) ο άνθρωπος β) η φύση</a:t>
            </a:r>
          </a:p>
          <a:p>
            <a:pPr marL="0" indent="0">
              <a:buNone/>
            </a:pPr>
            <a:endParaRPr lang="el-GR" sz="4400" dirty="0"/>
          </a:p>
          <a:p>
            <a:pPr marL="0" indent="0">
              <a:buNone/>
            </a:pPr>
            <a:r>
              <a:rPr lang="el-GR" sz="4400" dirty="0"/>
              <a:t>Ποιος δημιούργησε τις λίμνες και τις θάλασσες; </a:t>
            </a:r>
          </a:p>
          <a:p>
            <a:pPr marL="0" indent="0">
              <a:buNone/>
            </a:pPr>
            <a:r>
              <a:rPr lang="el-GR" sz="4400" dirty="0"/>
              <a:t>α) ο άνθρωπος β) η φύση</a:t>
            </a:r>
          </a:p>
          <a:p>
            <a:pPr marL="0" indent="0">
              <a:buNone/>
            </a:pPr>
            <a:endParaRPr lang="el-GR" sz="4400" dirty="0"/>
          </a:p>
          <a:p>
            <a:pPr marL="0" indent="0">
              <a:buNone/>
            </a:pPr>
            <a:r>
              <a:rPr lang="el-GR" sz="4400" dirty="0"/>
              <a:t>Ποιος δημιούργησε τα εργοστάσια; </a:t>
            </a:r>
            <a:endParaRPr lang="el-GR" sz="44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l-GR" sz="4400" dirty="0"/>
              <a:t>α) ο άνθρωπος β) η φύση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l-GR" sz="1600" dirty="0"/>
          </a:p>
          <a:p>
            <a:pPr marL="0" indent="0">
              <a:buFont typeface="Arial" panose="020B0604020202020204" pitchFamily="34" charset="0"/>
              <a:buNone/>
            </a:pPr>
            <a:endParaRPr lang="el-GR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132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78100" y="1346200"/>
            <a:ext cx="8331200" cy="8559800"/>
          </a:xfrm>
          <a:prstGeom prst="rect">
            <a:avLst/>
          </a:prstGeom>
          <a:blipFill dpi="0" rotWithShape="1">
            <a:blip r:embed="rId3">
              <a:alphaModFix amt="8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3543300" y="889000"/>
            <a:ext cx="6121400" cy="8102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928652-F84D-431E-BDAA-85578E9F692C}"/>
              </a:ext>
            </a:extLst>
          </p:cNvPr>
          <p:cNvSpPr/>
          <p:nvPr/>
        </p:nvSpPr>
        <p:spPr>
          <a:xfrm>
            <a:off x="0" y="0"/>
            <a:ext cx="13208000" cy="134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/>
              <a:t>Ερωτήσεις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4850C4-D7BE-483B-91E8-32AABE96B359}"/>
              </a:ext>
            </a:extLst>
          </p:cNvPr>
          <p:cNvSpPr/>
          <p:nvPr/>
        </p:nvSpPr>
        <p:spPr>
          <a:xfrm>
            <a:off x="6184900" y="1346200"/>
            <a:ext cx="7023100" cy="85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182D975-C59A-4077-A990-B859A0EB3D7D}"/>
              </a:ext>
            </a:extLst>
          </p:cNvPr>
          <p:cNvSpPr/>
          <p:nvPr/>
        </p:nvSpPr>
        <p:spPr>
          <a:xfrm>
            <a:off x="6184900" y="1346200"/>
            <a:ext cx="7023100" cy="85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A8483D0-60B7-4E04-AC69-5B321CAB5B2A}"/>
              </a:ext>
            </a:extLst>
          </p:cNvPr>
          <p:cNvSpPr/>
          <p:nvPr/>
        </p:nvSpPr>
        <p:spPr>
          <a:xfrm>
            <a:off x="0" y="9753598"/>
            <a:ext cx="13208000" cy="15240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Picture 2" descr="logo-power.png">
            <a:extLst>
              <a:ext uri="{FF2B5EF4-FFF2-40B4-BE49-F238E27FC236}">
                <a16:creationId xmlns:a16="http://schemas.microsoft.com/office/drawing/2014/main" id="{B103D12F-A43E-41A5-BF68-C47501AB60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20879" y="139701"/>
            <a:ext cx="1045269" cy="101600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70E3B47-030B-48DB-A78D-F35663A1118D}"/>
              </a:ext>
            </a:extLst>
          </p:cNvPr>
          <p:cNvSpPr txBox="1">
            <a:spLocks/>
          </p:cNvSpPr>
          <p:nvPr/>
        </p:nvSpPr>
        <p:spPr>
          <a:xfrm>
            <a:off x="0" y="1261165"/>
            <a:ext cx="13145222" cy="4734057"/>
          </a:xfrm>
          <a:prstGeom prst="rect">
            <a:avLst/>
          </a:prstGeom>
        </p:spPr>
        <p:txBody>
          <a:bodyPr/>
          <a:lstStyle>
            <a:lvl1pPr marL="330190" indent="-330190" algn="l" defTabSz="1320759" rtl="0" eaLnBrk="1" latinLnBrk="0" hangingPunct="1">
              <a:lnSpc>
                <a:spcPct val="90000"/>
              </a:lnSpc>
              <a:spcBef>
                <a:spcPts val="1444"/>
              </a:spcBef>
              <a:buFont typeface="Arial" panose="020B0604020202020204" pitchFamily="34" charset="0"/>
              <a:buChar char="•"/>
              <a:defRPr sz="40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0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94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32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709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208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46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848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3227" indent="-330190" algn="l" defTabSz="1320759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sz="4400" dirty="0"/>
              <a:t>Ποιος δημιούργησε τα βουνά;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l-GR" sz="4400" dirty="0"/>
              <a:t>α) ο άνθρωπος β) η φύση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l-GR" sz="4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l-GR" sz="4400" dirty="0"/>
              <a:t>Ποιος δημιούργησε τις σήραγγες; </a:t>
            </a:r>
          </a:p>
          <a:p>
            <a:pPr marL="0" indent="0">
              <a:buNone/>
            </a:pPr>
            <a:r>
              <a:rPr lang="el-GR" sz="4400" dirty="0"/>
              <a:t>α) ο άνθρωπος β) η φύση</a:t>
            </a:r>
          </a:p>
          <a:p>
            <a:pPr marL="0" indent="0">
              <a:buNone/>
            </a:pPr>
            <a:endParaRPr lang="el-GR" sz="4400" dirty="0"/>
          </a:p>
          <a:p>
            <a:pPr marL="0" indent="0">
              <a:buNone/>
            </a:pPr>
            <a:r>
              <a:rPr lang="el-GR" sz="4400" dirty="0"/>
              <a:t>Ποιος δημιούργησε τα σπήλαια; </a:t>
            </a:r>
          </a:p>
          <a:p>
            <a:pPr marL="0" indent="0">
              <a:buNone/>
            </a:pPr>
            <a:r>
              <a:rPr lang="el-GR" sz="4400" dirty="0"/>
              <a:t>α) ο άνθρωπος β) η φύση</a:t>
            </a:r>
          </a:p>
          <a:p>
            <a:pPr marL="0" indent="0">
              <a:buNone/>
            </a:pPr>
            <a:endParaRPr lang="el-GR" sz="4400" dirty="0"/>
          </a:p>
          <a:p>
            <a:pPr marL="0" indent="0">
              <a:buNone/>
            </a:pPr>
            <a:r>
              <a:rPr lang="el-GR" sz="4400" dirty="0"/>
              <a:t>Ποιος δημιούργησε τα λιμάνια; </a:t>
            </a:r>
            <a:endParaRPr lang="el-GR" sz="44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l-GR" sz="4400" dirty="0"/>
              <a:t>α) ο άνθρωπος β) η φύση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l-GR" sz="1600" dirty="0"/>
          </a:p>
          <a:p>
            <a:pPr marL="0" indent="0">
              <a:buFont typeface="Arial" panose="020B0604020202020204" pitchFamily="34" charset="0"/>
              <a:buNone/>
            </a:pPr>
            <a:endParaRPr lang="el-GR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95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344</Words>
  <Application>Microsoft Office PowerPoint</Application>
  <PresentationFormat>Custom</PresentationFormat>
  <Paragraphs>57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Dimosthenis A</dc:creator>
  <cp:lastModifiedBy>Aspa</cp:lastModifiedBy>
  <cp:revision>14</cp:revision>
  <dcterms:modified xsi:type="dcterms:W3CDTF">2017-06-21T13:43:32Z</dcterms:modified>
</cp:coreProperties>
</file>